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58" r:id="rId10"/>
    <p:sldId id="266" r:id="rId11"/>
    <p:sldId id="267" r:id="rId12"/>
    <p:sldId id="268" r:id="rId13"/>
    <p:sldId id="269" r:id="rId14"/>
    <p:sldId id="273" r:id="rId15"/>
    <p:sldId id="270" r:id="rId16"/>
    <p:sldId id="271" r:id="rId17"/>
    <p:sldId id="272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06"/>
    <p:restoredTop sz="95574"/>
  </p:normalViewPr>
  <p:slideViewPr>
    <p:cSldViewPr snapToGrid="0" snapToObjects="1">
      <p:cViewPr varScale="1">
        <p:scale>
          <a:sx n="112" d="100"/>
          <a:sy n="112" d="100"/>
        </p:scale>
        <p:origin x="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12A5E-8246-AF98-2036-D5F40216A9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5D50CC-12C6-2EDA-80FF-A65709721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7E161-8F75-EEE4-9005-A656BF663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6E9BC-4CD9-3D36-1B26-0C1DF318F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849C4-C119-1E56-02B9-5BF5AFF9D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670065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F105E-F7C2-7473-C871-A4B08FB53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66BC0F-5409-8EB7-4982-7FB0FFA098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05093-C534-BBD2-FD13-74CE8522F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3B7F0-732A-5E89-B65B-9D493C671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46E9B-35E1-EB0C-A517-521217987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282493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9ED3C2-F079-7061-C024-2137461186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033B80-BA6E-6067-1695-4C64843295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7C585-BED5-D6AE-16B2-C4CC722E2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61E89-0B4F-0BB3-B205-F85A945B8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3DBD8-30E0-11E2-A078-F8039E06F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480124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1C635-0AA3-AC0E-5E37-A1807CB38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47DB5-19E8-09B1-2158-BA383B07C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1117F-56A0-E282-2446-3073FF26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C5830-3576-7DE9-1B0A-B239145E3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43056-8F7E-6F6E-962F-AC300F31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942489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8CDDC-B014-107B-41C6-E05F423F2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0083E-35C8-341A-090E-C6EABA8E1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BA172-9B8B-E9FB-1A9C-5ED27DA0A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0BE00-C0BB-4C6C-77EE-340FC1775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440F7-6F93-B4A7-2C7E-7DB51DD5A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944026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BE244-6362-BF89-814D-959A96295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2C0D4-38E6-561C-5389-006E02A1CD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105E8B-3BB5-00F5-F193-CF2403209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07F99E-2701-AF19-D8D2-4B2F327AF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0025B7-644B-9A98-8540-10E95229D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958AC-C77F-2FF6-1035-173A10B19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467059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8E9D5-D3C1-30A1-E737-D677AA84E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22FC6-CE81-571D-AA90-816BF43A7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562E5-3814-FFCA-3233-02E256F923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02F148-EE98-3233-94DD-9B5FC8DC46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021734-AC47-CA37-DBC2-37E7BE43C9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1EE7F3-3488-6970-1305-F9DB62792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3903FD-74C1-FB24-F0D2-F218D6D06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1370E3-3B38-B638-2C25-1085B1DBD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752724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540AB-4FBD-AA98-70C9-36024F7D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D438D5-F5FA-4E20-C4BC-ED5D22368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CD3FC-B91C-8E2B-5220-EEDC3B456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89506-83AC-0813-80F3-C37A59C31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661087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83F0AF-A2C9-5570-811C-85F1789DC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980820-42DD-7AD4-1781-31BFF4B7D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433C56-2F57-7D1E-67DD-1CFB6BBDC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56177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6906-AAB8-9BEF-F338-964EE004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847A1-7DC9-EA62-A559-F0DF78F65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F517D7-0895-DB43-D926-0CA9C77C7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00C9F8-89F6-8CF8-D882-A114B8138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38818-7450-AC2E-C69F-D974C49B3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0FB751-4A22-3693-74DC-2B14C31A6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04732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00036-AB94-F7AF-F8E2-D02896919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4CC8E-7BCD-64A7-51B8-B94DA2E963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94E4BF-CD67-5FFA-3522-EB30E45EC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0B538-0949-26DE-886B-20DD7F344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7336B-90CE-EDF4-03A5-C78EB421D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FC5DA-5E80-6284-30E4-758B16EF7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97902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358866-A91A-ADDF-625E-8D9BFBC51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E77D2-CABD-EADE-0EB0-660F7830F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08186-3C34-1B63-91F9-964660420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F253D-B2F2-6C4C-8E48-F6B9484CE064}" type="datetimeFigureOut">
              <a:rPr lang="en-TH" smtClean="0"/>
              <a:t>16/9/2022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7FCE1-8177-04D8-87A1-A85333B702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DE5A7-890E-81D3-5DDD-8C499AF5B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3671C-ED04-1D41-81C3-1A8231738CBD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08696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sGeUD26Mw0?feature=oembed" TargetMode="External"/><Relationship Id="rId4" Type="http://schemas.openxmlformats.org/officeDocument/2006/relationships/hyperlink" Target="https://youtu.be/ksGeUD26Mw0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7F501-DF03-D94F-E47E-1BE1CF1BA9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3950" y="1214438"/>
            <a:ext cx="9944100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Topic 09 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Low Code for Data Management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Data and Web Service Integration</a:t>
            </a:r>
            <a:endParaRPr lang="en-TH" dirty="0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44620C-38B8-2EB1-A656-20D8A0C94D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TH" dirty="0">
              <a:solidFill>
                <a:srgbClr val="0070C0"/>
              </a:solidFill>
            </a:endParaRPr>
          </a:p>
          <a:p>
            <a:endParaRPr lang="en-TH" dirty="0">
              <a:solidFill>
                <a:srgbClr val="0070C0"/>
              </a:solidFill>
            </a:endParaRPr>
          </a:p>
          <a:p>
            <a:r>
              <a:rPr lang="en-TH" dirty="0">
                <a:solidFill>
                  <a:srgbClr val="0070C0"/>
                </a:solidFill>
              </a:rPr>
              <a:t>BDM3302: Data Management</a:t>
            </a:r>
            <a:endParaRPr lang="en-US" dirty="0"/>
          </a:p>
          <a:p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1017711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883C-04CD-0C83-7AF3-DDFDE234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Python is a high-level programming language developed by Guido Van Rossum</a:t>
            </a:r>
          </a:p>
          <a:p>
            <a:r>
              <a:rPr lang="en-US" dirty="0"/>
              <a:t>It is an interpreted language and supports multiple programming paradigms such as imperative, functional, and object-oriented</a:t>
            </a:r>
          </a:p>
          <a:p>
            <a:r>
              <a:rPr lang="en-US" dirty="0"/>
              <a:t>Python has a design philosophy that emphasizes code readability, and this makes it the most favorite programming language for beginners</a:t>
            </a:r>
          </a:p>
          <a:p>
            <a:r>
              <a:rPr lang="en-US" dirty="0"/>
              <a:t>Data management can be a challenging task for beginners because it requires sophisticated and complex knowledge</a:t>
            </a:r>
          </a:p>
          <a:p>
            <a:r>
              <a:rPr lang="en-US" dirty="0"/>
              <a:t>However, with python, you can automate data management processes and manage your data more efficiently</a:t>
            </a:r>
          </a:p>
          <a:p>
            <a:r>
              <a:rPr lang="en-US" dirty="0"/>
              <a:t>Python is a 100% pure scripting language that not quite a low code but can be less code for beginners to development more</a:t>
            </a:r>
          </a:p>
          <a:p>
            <a:r>
              <a:rPr lang="en-US" dirty="0"/>
              <a:t>Example: Pandas Profiling</a:t>
            </a:r>
          </a:p>
        </p:txBody>
      </p:sp>
    </p:spTree>
    <p:extLst>
      <p:ext uri="{BB962C8B-B14F-4D97-AF65-F5344CB8AC3E}">
        <p14:creationId xmlns:p14="http://schemas.microsoft.com/office/powerpoint/2010/main" val="3525314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Python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85C878-D27B-F753-48DB-FFBC63A83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480" y="1485901"/>
            <a:ext cx="10053320" cy="500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543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Node-RED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883C-04CD-0C83-7AF3-DDFDE234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open-source low code tool, for connecting hardware devices, APIs and online services creatively and easily. </a:t>
            </a:r>
          </a:p>
          <a:p>
            <a:r>
              <a:rPr lang="en-US" dirty="0"/>
              <a:t>Primarily, it is a visual tool designed for the Internet of Things, but can also be used for other applications to very quickly assemble flows of various services</a:t>
            </a:r>
          </a:p>
          <a:p>
            <a:r>
              <a:rPr lang="en-US" dirty="0"/>
              <a:t>Node-RED provides a browser-based flow editor that makes it easy to wire together flows using the wide range of nodes in the palette. Flows can be then deployed to the runtime in a single-click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029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Node-RED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883C-04CD-0C83-7AF3-DDFDE234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Online Media 3" descr="Introduction - Node-RED Essentials">
            <a:hlinkClick r:id="" action="ppaction://media"/>
            <a:extLst>
              <a:ext uri="{FF2B5EF4-FFF2-40B4-BE49-F238E27FC236}">
                <a16:creationId xmlns:a16="http://schemas.microsoft.com/office/drawing/2014/main" id="{8F774495-8BA4-9A16-F48C-9A2B3FA757E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948690" y="1444267"/>
            <a:ext cx="10405110" cy="47326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401E45-C372-4183-449E-FFD945509F34}"/>
              </a:ext>
            </a:extLst>
          </p:cNvPr>
          <p:cNvSpPr txBox="1"/>
          <p:nvPr/>
        </p:nvSpPr>
        <p:spPr>
          <a:xfrm>
            <a:off x="948690" y="6209030"/>
            <a:ext cx="60979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H" sz="2000" dirty="0"/>
              <a:t>Soure for this video: </a:t>
            </a:r>
            <a:r>
              <a:rPr lang="en-TH" sz="2000" dirty="0">
                <a:hlinkClick r:id="rId4"/>
              </a:rPr>
              <a:t>https://youtu.be/ksGeUD26Mw0</a:t>
            </a:r>
            <a:endParaRPr lang="en-TH" sz="2000" dirty="0"/>
          </a:p>
        </p:txBody>
      </p:sp>
    </p:spTree>
    <p:extLst>
      <p:ext uri="{BB962C8B-B14F-4D97-AF65-F5344CB8AC3E}">
        <p14:creationId xmlns:p14="http://schemas.microsoft.com/office/powerpoint/2010/main" val="3456288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7F501-DF03-D94F-E47E-1BE1CF1BA9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3950" y="1214438"/>
            <a:ext cx="9944100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Web Service Integration using RFM Analysis</a:t>
            </a:r>
            <a:endParaRPr lang="en-T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227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ustomer Segmentation with RFM Analysis -Learn more about your customers |  by Ilayda Kurşun | Medium">
            <a:extLst>
              <a:ext uri="{FF2B5EF4-FFF2-40B4-BE49-F238E27FC236}">
                <a16:creationId xmlns:a16="http://schemas.microsoft.com/office/drawing/2014/main" id="{F66CB19A-DD81-374D-B44B-F65D74BB5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1981201"/>
            <a:ext cx="6096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0B271D-5540-C946-93D9-93389C858252}"/>
              </a:ext>
            </a:extLst>
          </p:cNvPr>
          <p:cNvSpPr txBox="1"/>
          <p:nvPr/>
        </p:nvSpPr>
        <p:spPr>
          <a:xfrm>
            <a:off x="1658503" y="1819811"/>
            <a:ext cx="6258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Use Big Sale Data (customer info, order detail, and date time )</a:t>
            </a:r>
            <a:endParaRPr lang="en-TH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BF7DB9-95C2-4748-BE1C-1429E85BCF45}"/>
              </a:ext>
            </a:extLst>
          </p:cNvPr>
          <p:cNvCxnSpPr/>
          <p:nvPr/>
        </p:nvCxnSpPr>
        <p:spPr>
          <a:xfrm>
            <a:off x="0" y="400833"/>
            <a:ext cx="10960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5C831463-9362-E647-8CCD-FE7F2EAEB23C}"/>
              </a:ext>
            </a:extLst>
          </p:cNvPr>
          <p:cNvSpPr/>
          <p:nvPr/>
        </p:nvSpPr>
        <p:spPr>
          <a:xfrm>
            <a:off x="142036" y="31501"/>
            <a:ext cx="42030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H" dirty="0"/>
              <a:t>Data Management&gt; What is RFM Analysis?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E4D554-23D6-8F4B-990E-41D25039950D}"/>
              </a:ext>
            </a:extLst>
          </p:cNvPr>
          <p:cNvSpPr txBox="1"/>
          <p:nvPr/>
        </p:nvSpPr>
        <p:spPr>
          <a:xfrm>
            <a:off x="1658503" y="1185479"/>
            <a:ext cx="91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A classification technique to help segment customers into a group of customer segmentation</a:t>
            </a:r>
            <a:endParaRPr lang="en-T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4B4310-8F86-6E46-93EF-7CA718A7B5BD}"/>
              </a:ext>
            </a:extLst>
          </p:cNvPr>
          <p:cNvSpPr txBox="1"/>
          <p:nvPr/>
        </p:nvSpPr>
        <p:spPr>
          <a:xfrm>
            <a:off x="1658503" y="2521268"/>
            <a:ext cx="2796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Based on Sale User Story</a:t>
            </a:r>
            <a:endParaRPr lang="en-TH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9A641BA-1A1A-9640-869C-C78ACD5B8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" y="3970129"/>
            <a:ext cx="4533900" cy="1866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B94970-5DA5-DA46-B793-282EFA7A8E1F}"/>
              </a:ext>
            </a:extLst>
          </p:cNvPr>
          <p:cNvSpPr txBox="1"/>
          <p:nvPr/>
        </p:nvSpPr>
        <p:spPr>
          <a:xfrm>
            <a:off x="1658503" y="3244334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Goals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718464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BF7DB9-95C2-4748-BE1C-1429E85BCF45}"/>
              </a:ext>
            </a:extLst>
          </p:cNvPr>
          <p:cNvCxnSpPr/>
          <p:nvPr/>
        </p:nvCxnSpPr>
        <p:spPr>
          <a:xfrm>
            <a:off x="0" y="400833"/>
            <a:ext cx="10960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E342201-503C-C942-BD8D-E3A88CF9A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530" y="999026"/>
            <a:ext cx="1546703" cy="18460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C56B39-051D-4149-B506-329183C63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2505" y="1002495"/>
            <a:ext cx="1546703" cy="18425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C52FDF-F708-504E-9CE4-C873F2B5896C}"/>
              </a:ext>
            </a:extLst>
          </p:cNvPr>
          <p:cNvSpPr txBox="1"/>
          <p:nvPr/>
        </p:nvSpPr>
        <p:spPr>
          <a:xfrm>
            <a:off x="2076411" y="284509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/>
              <a:t>customer1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B4EB8A-AD9B-A742-8808-A78044A02891}"/>
              </a:ext>
            </a:extLst>
          </p:cNvPr>
          <p:cNvSpPr txBox="1"/>
          <p:nvPr/>
        </p:nvSpPr>
        <p:spPr>
          <a:xfrm>
            <a:off x="5494750" y="284509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/>
              <a:t>customer2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1FE5CB-ED01-0A4C-BFD9-784868A70413}"/>
              </a:ext>
            </a:extLst>
          </p:cNvPr>
          <p:cNvSpPr txBox="1"/>
          <p:nvPr/>
        </p:nvSpPr>
        <p:spPr>
          <a:xfrm>
            <a:off x="2283999" y="3509016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/>
              <a:t>1000$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1FEA28-70AE-F149-A597-021B381C7DA4}"/>
              </a:ext>
            </a:extLst>
          </p:cNvPr>
          <p:cNvSpPr txBox="1"/>
          <p:nvPr/>
        </p:nvSpPr>
        <p:spPr>
          <a:xfrm>
            <a:off x="5702338" y="3509016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/>
              <a:t>500$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3AB50A-79CB-B84B-A7DB-50D7AF9D4C39}"/>
              </a:ext>
            </a:extLst>
          </p:cNvPr>
          <p:cNvSpPr txBox="1"/>
          <p:nvPr/>
        </p:nvSpPr>
        <p:spPr>
          <a:xfrm>
            <a:off x="342464" y="3509016"/>
            <a:ext cx="114390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TH" b="1" dirty="0">
                <a:solidFill>
                  <a:schemeClr val="bg1"/>
                </a:solidFill>
              </a:rPr>
              <a:t>monetary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3ECCE63-E70B-0945-A0F8-B1D656718F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0430" y="4375294"/>
            <a:ext cx="596900" cy="7874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EECAA3B-66D9-B54B-9C91-50B824220307}"/>
              </a:ext>
            </a:extLst>
          </p:cNvPr>
          <p:cNvGrpSpPr/>
          <p:nvPr/>
        </p:nvGrpSpPr>
        <p:grpSpPr>
          <a:xfrm>
            <a:off x="5523718" y="3981594"/>
            <a:ext cx="1169768" cy="1621194"/>
            <a:chOff x="5523718" y="3981594"/>
            <a:chExt cx="1169768" cy="162119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996E28B-CD41-884E-9E24-BF03CA039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37514" y="4012910"/>
              <a:ext cx="596900" cy="7874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A08C008-4B6C-394F-835D-F473114464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96586" y="3981594"/>
              <a:ext cx="596900" cy="7874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7C63B1E-9169-BB41-AD1B-4311015D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23718" y="4815388"/>
              <a:ext cx="596900" cy="7874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73B204B-AB5D-AA47-9FDC-4263EF718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82790" y="4784072"/>
              <a:ext cx="596900" cy="7874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B5109FC-F559-5643-A110-506E4DB74F43}"/>
              </a:ext>
            </a:extLst>
          </p:cNvPr>
          <p:cNvSpPr txBox="1"/>
          <p:nvPr/>
        </p:nvSpPr>
        <p:spPr>
          <a:xfrm>
            <a:off x="342463" y="4630722"/>
            <a:ext cx="114390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TH" b="1" dirty="0">
                <a:solidFill>
                  <a:schemeClr val="bg1"/>
                </a:solidFill>
              </a:rPr>
              <a:t>frequency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C49496-5781-F642-845A-241557B3FC7E}"/>
              </a:ext>
            </a:extLst>
          </p:cNvPr>
          <p:cNvSpPr txBox="1"/>
          <p:nvPr/>
        </p:nvSpPr>
        <p:spPr>
          <a:xfrm>
            <a:off x="2283998" y="5858974"/>
            <a:ext cx="1240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</a:t>
            </a:r>
            <a:r>
              <a:rPr lang="en-TH" dirty="0"/>
              <a:t>years ago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6C4DDC-3ABD-7346-AC79-FAF2580A6D86}"/>
              </a:ext>
            </a:extLst>
          </p:cNvPr>
          <p:cNvSpPr txBox="1"/>
          <p:nvPr/>
        </p:nvSpPr>
        <p:spPr>
          <a:xfrm>
            <a:off x="5328680" y="5905497"/>
            <a:ext cx="1611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Last 12 months</a:t>
            </a:r>
            <a:endParaRPr lang="en-TH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7FFDCC-19BB-7C47-BD9E-D067CA5C46D5}"/>
              </a:ext>
            </a:extLst>
          </p:cNvPr>
          <p:cNvSpPr txBox="1"/>
          <p:nvPr/>
        </p:nvSpPr>
        <p:spPr>
          <a:xfrm>
            <a:off x="342465" y="5858974"/>
            <a:ext cx="1143902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TH" b="1" dirty="0">
                <a:solidFill>
                  <a:schemeClr val="bg1"/>
                </a:solidFill>
              </a:rPr>
              <a:t>recency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B99D077-E39D-CD4E-B981-3C7CBFA12E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9768" y="999026"/>
            <a:ext cx="1546702" cy="184258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047F384-B848-DA4F-A7C7-270F462777DF}"/>
              </a:ext>
            </a:extLst>
          </p:cNvPr>
          <p:cNvSpPr txBox="1"/>
          <p:nvPr/>
        </p:nvSpPr>
        <p:spPr>
          <a:xfrm>
            <a:off x="8904434" y="2938662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/>
              <a:t>customer3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B84117-C55D-0849-BA46-B012141046C5}"/>
              </a:ext>
            </a:extLst>
          </p:cNvPr>
          <p:cNvSpPr txBox="1"/>
          <p:nvPr/>
        </p:nvSpPr>
        <p:spPr>
          <a:xfrm>
            <a:off x="9138240" y="585897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days</a:t>
            </a:r>
            <a:endParaRPr lang="en-TH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FD14AA-09AD-B440-A40E-FB50565EA931}"/>
              </a:ext>
            </a:extLst>
          </p:cNvPr>
          <p:cNvSpPr txBox="1"/>
          <p:nvPr/>
        </p:nvSpPr>
        <p:spPr>
          <a:xfrm>
            <a:off x="9312985" y="3509016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/>
              <a:t>100$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F720E32-9F38-1A47-BAC8-9BA81A81A04C}"/>
              </a:ext>
            </a:extLst>
          </p:cNvPr>
          <p:cNvCxnSpPr/>
          <p:nvPr/>
        </p:nvCxnSpPr>
        <p:spPr>
          <a:xfrm>
            <a:off x="142036" y="6400800"/>
            <a:ext cx="10960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FCD27764-3D59-DC47-B865-D2E5DC5A0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5585" y="4189784"/>
            <a:ext cx="596900" cy="7874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1222466A-5462-EA47-857F-8C5AB2EFA0A7}"/>
              </a:ext>
            </a:extLst>
          </p:cNvPr>
          <p:cNvSpPr/>
          <p:nvPr/>
        </p:nvSpPr>
        <p:spPr>
          <a:xfrm>
            <a:off x="142036" y="31501"/>
            <a:ext cx="33355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H" dirty="0"/>
              <a:t>Data Management&gt; RFM Method</a:t>
            </a:r>
          </a:p>
        </p:txBody>
      </p:sp>
    </p:spTree>
    <p:extLst>
      <p:ext uri="{BB962C8B-B14F-4D97-AF65-F5344CB8AC3E}">
        <p14:creationId xmlns:p14="http://schemas.microsoft.com/office/powerpoint/2010/main" val="1742762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 animBg="1"/>
      <p:bldP spid="23" grpId="0" animBg="1"/>
      <p:bldP spid="25" grpId="0"/>
      <p:bldP spid="26" grpId="0"/>
      <p:bldP spid="27" grpId="0" animBg="1"/>
      <p:bldP spid="29" grpId="0"/>
      <p:bldP spid="30" grpId="0"/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BF7DB9-95C2-4748-BE1C-1429E85BCF45}"/>
              </a:ext>
            </a:extLst>
          </p:cNvPr>
          <p:cNvCxnSpPr/>
          <p:nvPr/>
        </p:nvCxnSpPr>
        <p:spPr>
          <a:xfrm>
            <a:off x="0" y="400833"/>
            <a:ext cx="10960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E342201-503C-C942-BD8D-E3A88CF9A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530" y="999026"/>
            <a:ext cx="1546703" cy="18460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C56B39-051D-4149-B506-329183C63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7271" y="1000781"/>
            <a:ext cx="1546703" cy="18425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C52FDF-F708-504E-9CE4-C873F2B5896C}"/>
              </a:ext>
            </a:extLst>
          </p:cNvPr>
          <p:cNvSpPr txBox="1"/>
          <p:nvPr/>
        </p:nvSpPr>
        <p:spPr>
          <a:xfrm>
            <a:off x="2085894" y="294135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/>
              <a:t>customer1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B4EB8A-AD9B-A742-8808-A78044A02891}"/>
              </a:ext>
            </a:extLst>
          </p:cNvPr>
          <p:cNvSpPr txBox="1"/>
          <p:nvPr/>
        </p:nvSpPr>
        <p:spPr>
          <a:xfrm>
            <a:off x="4013392" y="291997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/>
              <a:t>customer2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1FE5CB-ED01-0A4C-BFD9-784868A70413}"/>
              </a:ext>
            </a:extLst>
          </p:cNvPr>
          <p:cNvSpPr txBox="1"/>
          <p:nvPr/>
        </p:nvSpPr>
        <p:spPr>
          <a:xfrm>
            <a:off x="39513" y="3123328"/>
            <a:ext cx="1699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Quartile ranking</a:t>
            </a:r>
            <a:endParaRPr lang="en-TH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3AB50A-79CB-B84B-A7DB-50D7AF9D4C39}"/>
              </a:ext>
            </a:extLst>
          </p:cNvPr>
          <p:cNvSpPr txBox="1"/>
          <p:nvPr/>
        </p:nvSpPr>
        <p:spPr>
          <a:xfrm>
            <a:off x="342464" y="3509016"/>
            <a:ext cx="114390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TH" b="1" dirty="0">
                <a:solidFill>
                  <a:schemeClr val="bg1"/>
                </a:solidFill>
              </a:rPr>
              <a:t>monetary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5109FC-F559-5643-A110-506E4DB74F43}"/>
              </a:ext>
            </a:extLst>
          </p:cNvPr>
          <p:cNvSpPr txBox="1"/>
          <p:nvPr/>
        </p:nvSpPr>
        <p:spPr>
          <a:xfrm>
            <a:off x="342463" y="4630722"/>
            <a:ext cx="114390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TH" b="1" dirty="0">
                <a:solidFill>
                  <a:schemeClr val="bg1"/>
                </a:solidFill>
              </a:rPr>
              <a:t>frequency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7FFDCC-19BB-7C47-BD9E-D067CA5C46D5}"/>
              </a:ext>
            </a:extLst>
          </p:cNvPr>
          <p:cNvSpPr txBox="1"/>
          <p:nvPr/>
        </p:nvSpPr>
        <p:spPr>
          <a:xfrm>
            <a:off x="342465" y="5858974"/>
            <a:ext cx="1143902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TH" b="1" dirty="0">
                <a:solidFill>
                  <a:schemeClr val="bg1"/>
                </a:solidFill>
              </a:rPr>
              <a:t>recency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B99D077-E39D-CD4E-B981-3C7CBFA12E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696" y="980342"/>
            <a:ext cx="1546702" cy="184258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047F384-B848-DA4F-A7C7-270F462777DF}"/>
              </a:ext>
            </a:extLst>
          </p:cNvPr>
          <p:cNvSpPr txBox="1"/>
          <p:nvPr/>
        </p:nvSpPr>
        <p:spPr>
          <a:xfrm>
            <a:off x="5822362" y="291997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/>
              <a:t>customer3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7E6F73E-E63B-8B41-A05F-01B86D196203}"/>
              </a:ext>
            </a:extLst>
          </p:cNvPr>
          <p:cNvGrpSpPr/>
          <p:nvPr/>
        </p:nvGrpSpPr>
        <p:grpSpPr>
          <a:xfrm>
            <a:off x="2468991" y="5869854"/>
            <a:ext cx="4063608" cy="376821"/>
            <a:chOff x="2468991" y="5869854"/>
            <a:chExt cx="4063608" cy="37682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CC49496-5781-F642-845A-241557B3FC7E}"/>
                </a:ext>
              </a:extLst>
            </p:cNvPr>
            <p:cNvSpPr txBox="1"/>
            <p:nvPr/>
          </p:nvSpPr>
          <p:spPr>
            <a:xfrm>
              <a:off x="2468991" y="587319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  <a:endParaRPr lang="en-TH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C6C4DDC-3ABD-7346-AC79-FAF2580A6D86}"/>
                </a:ext>
              </a:extLst>
            </p:cNvPr>
            <p:cNvSpPr txBox="1"/>
            <p:nvPr/>
          </p:nvSpPr>
          <p:spPr>
            <a:xfrm>
              <a:off x="4455019" y="5869854"/>
              <a:ext cx="3016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3</a:t>
              </a:r>
              <a:endParaRPr lang="en-TH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DB84117-C55D-0849-BA46-B012141046C5}"/>
                </a:ext>
              </a:extLst>
            </p:cNvPr>
            <p:cNvSpPr txBox="1"/>
            <p:nvPr/>
          </p:nvSpPr>
          <p:spPr>
            <a:xfrm>
              <a:off x="6230913" y="587734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  <a:endParaRPr lang="en-TH" dirty="0"/>
            </a:p>
          </p:txBody>
        </p: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F720E32-9F38-1A47-BAC8-9BA81A81A04C}"/>
              </a:ext>
            </a:extLst>
          </p:cNvPr>
          <p:cNvCxnSpPr/>
          <p:nvPr/>
        </p:nvCxnSpPr>
        <p:spPr>
          <a:xfrm>
            <a:off x="142036" y="6400800"/>
            <a:ext cx="10960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B3B70E70-A2B7-514A-86E7-D9991A32BB1F}"/>
              </a:ext>
            </a:extLst>
          </p:cNvPr>
          <p:cNvSpPr txBox="1"/>
          <p:nvPr/>
        </p:nvSpPr>
        <p:spPr>
          <a:xfrm>
            <a:off x="2351972" y="647553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115</a:t>
            </a:r>
            <a:endParaRPr lang="en-TH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C2CAAB-80A1-9D40-AEA9-D257429E5531}"/>
              </a:ext>
            </a:extLst>
          </p:cNvPr>
          <p:cNvSpPr txBox="1"/>
          <p:nvPr/>
        </p:nvSpPr>
        <p:spPr>
          <a:xfrm>
            <a:off x="4338000" y="648866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353</a:t>
            </a:r>
            <a:endParaRPr lang="en-TH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3929B68-DD98-8F49-9D92-A23A81E02C29}"/>
              </a:ext>
            </a:extLst>
          </p:cNvPr>
          <p:cNvSpPr txBox="1"/>
          <p:nvPr/>
        </p:nvSpPr>
        <p:spPr>
          <a:xfrm>
            <a:off x="6113894" y="647553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511</a:t>
            </a:r>
            <a:endParaRPr lang="en-TH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6AB5086-B038-BC4A-AED0-397738CEF9E5}"/>
              </a:ext>
            </a:extLst>
          </p:cNvPr>
          <p:cNvGrpSpPr/>
          <p:nvPr/>
        </p:nvGrpSpPr>
        <p:grpSpPr>
          <a:xfrm>
            <a:off x="2527521" y="3490332"/>
            <a:ext cx="4005078" cy="385914"/>
            <a:chOff x="2527521" y="3490332"/>
            <a:chExt cx="4005078" cy="38591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A1FEA28-70AE-F149-A597-021B381C7DA4}"/>
                </a:ext>
              </a:extLst>
            </p:cNvPr>
            <p:cNvSpPr txBox="1"/>
            <p:nvPr/>
          </p:nvSpPr>
          <p:spPr>
            <a:xfrm>
              <a:off x="4455019" y="349094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CFD14AA-09AD-B440-A40E-FB50565EA931}"/>
                </a:ext>
              </a:extLst>
            </p:cNvPr>
            <p:cNvSpPr txBox="1"/>
            <p:nvPr/>
          </p:nvSpPr>
          <p:spPr>
            <a:xfrm>
              <a:off x="6230913" y="349033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FAA1EE7-B2D9-3945-9102-00E890F6C8E8}"/>
                </a:ext>
              </a:extLst>
            </p:cNvPr>
            <p:cNvSpPr txBox="1"/>
            <p:nvPr/>
          </p:nvSpPr>
          <p:spPr>
            <a:xfrm>
              <a:off x="2527521" y="350691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  <a:endParaRPr lang="en-TH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FC4D6E3-A3D2-7342-8CF7-3EB070A09F0B}"/>
              </a:ext>
            </a:extLst>
          </p:cNvPr>
          <p:cNvGrpSpPr/>
          <p:nvPr/>
        </p:nvGrpSpPr>
        <p:grpSpPr>
          <a:xfrm>
            <a:off x="2480729" y="4625586"/>
            <a:ext cx="4051870" cy="374468"/>
            <a:chOff x="2480729" y="4625586"/>
            <a:chExt cx="4051870" cy="37446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2C6DB7B-6407-F64C-97EC-D197CEFF3795}"/>
                </a:ext>
              </a:extLst>
            </p:cNvPr>
            <p:cNvSpPr txBox="1"/>
            <p:nvPr/>
          </p:nvSpPr>
          <p:spPr>
            <a:xfrm>
              <a:off x="2480729" y="463072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  <a:endParaRPr lang="en-TH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499A241-D8B5-3641-8128-B7332DEA68FA}"/>
                </a:ext>
              </a:extLst>
            </p:cNvPr>
            <p:cNvSpPr txBox="1"/>
            <p:nvPr/>
          </p:nvSpPr>
          <p:spPr>
            <a:xfrm>
              <a:off x="6230913" y="462558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1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E5D02C6-0DA4-A549-B825-B009B120B313}"/>
                </a:ext>
              </a:extLst>
            </p:cNvPr>
            <p:cNvSpPr txBox="1"/>
            <p:nvPr/>
          </p:nvSpPr>
          <p:spPr>
            <a:xfrm>
              <a:off x="4456167" y="463072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5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ACC1C70-F940-B249-94A4-2BE52B62571D}"/>
              </a:ext>
            </a:extLst>
          </p:cNvPr>
          <p:cNvSpPr txBox="1"/>
          <p:nvPr/>
        </p:nvSpPr>
        <p:spPr>
          <a:xfrm>
            <a:off x="342464" y="6446903"/>
            <a:ext cx="1143902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</a:t>
            </a:r>
            <a:r>
              <a:rPr lang="en-TH" b="1" dirty="0">
                <a:solidFill>
                  <a:schemeClr val="bg1"/>
                </a:solidFill>
              </a:rPr>
              <a:t>fm score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E60237-F779-5E45-A54F-010C05DF290C}"/>
              </a:ext>
            </a:extLst>
          </p:cNvPr>
          <p:cNvGrpSpPr/>
          <p:nvPr/>
        </p:nvGrpSpPr>
        <p:grpSpPr>
          <a:xfrm>
            <a:off x="8411367" y="3620565"/>
            <a:ext cx="2953898" cy="2692368"/>
            <a:chOff x="8411367" y="3469336"/>
            <a:chExt cx="2953898" cy="2692368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267E8C7-560A-104B-85C9-24770D33D7CA}"/>
                </a:ext>
              </a:extLst>
            </p:cNvPr>
            <p:cNvSpPr txBox="1"/>
            <p:nvPr/>
          </p:nvSpPr>
          <p:spPr>
            <a:xfrm>
              <a:off x="8504279" y="3469336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1000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4D0ED8A-BD9A-3841-A463-C001D6D5DA1B}"/>
                </a:ext>
              </a:extLst>
            </p:cNvPr>
            <p:cNvSpPr txBox="1"/>
            <p:nvPr/>
          </p:nvSpPr>
          <p:spPr>
            <a:xfrm>
              <a:off x="9542791" y="3469336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500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4A754EC-6796-0F4B-B773-DDEE2F9EC660}"/>
                </a:ext>
              </a:extLst>
            </p:cNvPr>
            <p:cNvSpPr txBox="1"/>
            <p:nvPr/>
          </p:nvSpPr>
          <p:spPr>
            <a:xfrm>
              <a:off x="10566586" y="3477432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100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C72F6A3-0357-734A-BAA9-80493F48F565}"/>
                </a:ext>
              </a:extLst>
            </p:cNvPr>
            <p:cNvSpPr txBox="1"/>
            <p:nvPr/>
          </p:nvSpPr>
          <p:spPr>
            <a:xfrm>
              <a:off x="8504279" y="460505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1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E61FB5C-6B70-E349-97CC-232CC96DB1BE}"/>
                </a:ext>
              </a:extLst>
            </p:cNvPr>
            <p:cNvSpPr txBox="1"/>
            <p:nvPr/>
          </p:nvSpPr>
          <p:spPr>
            <a:xfrm>
              <a:off x="9542791" y="460505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4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D8FAFCB-C920-E74E-BE76-84387F7594F3}"/>
                </a:ext>
              </a:extLst>
            </p:cNvPr>
            <p:cNvSpPr txBox="1"/>
            <p:nvPr/>
          </p:nvSpPr>
          <p:spPr>
            <a:xfrm>
              <a:off x="10566586" y="461315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1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6CD9454-39A9-D64A-9E1D-C3C5052A6DFE}"/>
                </a:ext>
              </a:extLst>
            </p:cNvPr>
            <p:cNvSpPr txBox="1"/>
            <p:nvPr/>
          </p:nvSpPr>
          <p:spPr>
            <a:xfrm>
              <a:off x="8411367" y="5784276"/>
              <a:ext cx="1008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650 days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7D5079F-82A6-084B-A2AB-E1074B9077D7}"/>
                </a:ext>
              </a:extLst>
            </p:cNvPr>
            <p:cNvSpPr txBox="1"/>
            <p:nvPr/>
          </p:nvSpPr>
          <p:spPr>
            <a:xfrm>
              <a:off x="9449879" y="5784276"/>
              <a:ext cx="1008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365 days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E997A61-0DA5-F141-8A8A-EA7616232143}"/>
                </a:ext>
              </a:extLst>
            </p:cNvPr>
            <p:cNvSpPr txBox="1"/>
            <p:nvPr/>
          </p:nvSpPr>
          <p:spPr>
            <a:xfrm>
              <a:off x="10473674" y="5792372"/>
              <a:ext cx="8915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TH" dirty="0"/>
                <a:t>10 days</a:t>
              </a:r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07634E2B-7AD6-0D4F-8D15-E4E8429C6808}"/>
              </a:ext>
            </a:extLst>
          </p:cNvPr>
          <p:cNvSpPr/>
          <p:nvPr/>
        </p:nvSpPr>
        <p:spPr>
          <a:xfrm>
            <a:off x="142036" y="31501"/>
            <a:ext cx="3943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H" dirty="0"/>
              <a:t>Data Management&gt; RFM Method (cont)</a:t>
            </a:r>
          </a:p>
        </p:txBody>
      </p:sp>
      <p:pic>
        <p:nvPicPr>
          <p:cNvPr id="3074" name="Picture 2" descr="วิธีทำ RFM Model Analysis เพื่อทำ Customer Segmentation จากพฤติกรรมการซื้อ">
            <a:extLst>
              <a:ext uri="{FF2B5EF4-FFF2-40B4-BE49-F238E27FC236}">
                <a16:creationId xmlns:a16="http://schemas.microsoft.com/office/drawing/2014/main" id="{8D567F0F-448E-464A-BCE4-E7AD64C01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4803" y="987501"/>
            <a:ext cx="4711700" cy="172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318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4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D42016-EC7F-554A-A00D-8303AC9EB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703" y="400833"/>
            <a:ext cx="7721601" cy="634458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435C4B-BA1C-9147-8162-9C34A9B70CD2}"/>
              </a:ext>
            </a:extLst>
          </p:cNvPr>
          <p:cNvCxnSpPr/>
          <p:nvPr/>
        </p:nvCxnSpPr>
        <p:spPr>
          <a:xfrm>
            <a:off x="0" y="400833"/>
            <a:ext cx="10960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26FDAFB-DC95-9C49-9C1F-7E4A46EBCCA9}"/>
              </a:ext>
            </a:extLst>
          </p:cNvPr>
          <p:cNvSpPr/>
          <p:nvPr/>
        </p:nvSpPr>
        <p:spPr>
          <a:xfrm>
            <a:off x="142036" y="31501"/>
            <a:ext cx="40338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H" dirty="0"/>
              <a:t>Data Management&gt; RFM Score Matching</a:t>
            </a:r>
          </a:p>
        </p:txBody>
      </p:sp>
    </p:spTree>
    <p:extLst>
      <p:ext uri="{BB962C8B-B14F-4D97-AF65-F5344CB8AC3E}">
        <p14:creationId xmlns:p14="http://schemas.microsoft.com/office/powerpoint/2010/main" val="539051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616887-E673-0F42-8231-4460B4194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549400"/>
            <a:ext cx="5924550" cy="530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C9B5A6-80B4-484A-8205-A10DD01B7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450" y="1549400"/>
            <a:ext cx="5924550" cy="5308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A2D747-FFD2-F243-9CB0-C3FED3A9C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450" y="1003300"/>
            <a:ext cx="5924550" cy="546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223A33-BA64-1C44-971A-B0FF7CB5A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450" y="1003300"/>
            <a:ext cx="5924550" cy="5461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96FB117-6C86-F349-A862-2401CEF69F26}"/>
              </a:ext>
            </a:extLst>
          </p:cNvPr>
          <p:cNvCxnSpPr/>
          <p:nvPr/>
        </p:nvCxnSpPr>
        <p:spPr>
          <a:xfrm>
            <a:off x="0" y="400833"/>
            <a:ext cx="10960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99FE61-E6FB-8A4A-B6D1-4CCAED72721C}"/>
              </a:ext>
            </a:extLst>
          </p:cNvPr>
          <p:cNvSpPr/>
          <p:nvPr/>
        </p:nvSpPr>
        <p:spPr>
          <a:xfrm>
            <a:off x="142036" y="31501"/>
            <a:ext cx="5889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H" dirty="0"/>
              <a:t>Data Management&gt;  RFM Marketing action per segmentation</a:t>
            </a:r>
          </a:p>
        </p:txBody>
      </p:sp>
    </p:spTree>
    <p:extLst>
      <p:ext uri="{BB962C8B-B14F-4D97-AF65-F5344CB8AC3E}">
        <p14:creationId xmlns:p14="http://schemas.microsoft.com/office/powerpoint/2010/main" val="2418468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What is Low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883C-04CD-0C83-7AF3-DDFDE234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Low code is a visual approach to software development that enables faster delivery of applications through minimal hand-coding</a:t>
            </a:r>
          </a:p>
          <a:p>
            <a:r>
              <a:rPr lang="en-US" dirty="0"/>
              <a:t>Most low code tools include the graphical user interface (GUI) and the drag-and-drop features</a:t>
            </a:r>
          </a:p>
          <a:p>
            <a:r>
              <a:rPr lang="en-US" dirty="0"/>
              <a:t> The point is to automate aspects of the development process, eliminating dependencies on traditional computer programming approaches</a:t>
            </a:r>
          </a:p>
          <a:p>
            <a:r>
              <a:rPr lang="en-US" dirty="0"/>
              <a:t>Low code platforms democratize app development, particularly for the “citizen” developers</a:t>
            </a:r>
          </a:p>
          <a:p>
            <a:pPr lvl="1"/>
            <a:r>
              <a:rPr lang="en-US" dirty="0"/>
              <a:t>i.e. business users with little formal coding experience, such as business analysts or project managers</a:t>
            </a:r>
          </a:p>
        </p:txBody>
      </p:sp>
    </p:spTree>
    <p:extLst>
      <p:ext uri="{BB962C8B-B14F-4D97-AF65-F5344CB8AC3E}">
        <p14:creationId xmlns:p14="http://schemas.microsoft.com/office/powerpoint/2010/main" val="2530806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96FB117-6C86-F349-A862-2401CEF69F26}"/>
              </a:ext>
            </a:extLst>
          </p:cNvPr>
          <p:cNvCxnSpPr/>
          <p:nvPr/>
        </p:nvCxnSpPr>
        <p:spPr>
          <a:xfrm>
            <a:off x="0" y="400833"/>
            <a:ext cx="10960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99FE61-E6FB-8A4A-B6D1-4CCAED72721C}"/>
              </a:ext>
            </a:extLst>
          </p:cNvPr>
          <p:cNvSpPr/>
          <p:nvPr/>
        </p:nvSpPr>
        <p:spPr>
          <a:xfrm>
            <a:off x="142036" y="31501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H" dirty="0"/>
              <a:t>Data Management&gt; RMF and </a:t>
            </a:r>
            <a:r>
              <a:rPr lang="en-US" dirty="0"/>
              <a:t>S</a:t>
            </a:r>
            <a:r>
              <a:rPr lang="en-TH" dirty="0"/>
              <a:t>ale analytic with #purchases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0F1299-BD5D-E744-8522-C8302070745E}"/>
              </a:ext>
            </a:extLst>
          </p:cNvPr>
          <p:cNvSpPr/>
          <p:nvPr/>
        </p:nvSpPr>
        <p:spPr>
          <a:xfrm>
            <a:off x="188934" y="1792173"/>
            <a:ext cx="118141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TH" sz="2000" dirty="0"/>
              <a:t>1: purchase (the majority)</a:t>
            </a:r>
          </a:p>
          <a:p>
            <a:r>
              <a:rPr lang="en-TH" sz="2000" dirty="0"/>
              <a:t>2 : purchases (those who had overcome the psychological barrier and came again, knowing how the store works)</a:t>
            </a:r>
          </a:p>
          <a:p>
            <a:r>
              <a:rPr lang="en-TH" sz="2000" dirty="0"/>
              <a:t>3-4 : purchases (in spite of everything, they continue to buy, so it is necessary to keep them at any costs)</a:t>
            </a:r>
          </a:p>
          <a:p>
            <a:r>
              <a:rPr lang="en-TH" sz="2000" dirty="0"/>
              <a:t>5-15 : purchases (believed us, they are our main hope. The upper limit here can be very different)</a:t>
            </a:r>
          </a:p>
          <a:p>
            <a:r>
              <a:rPr lang="en-TH" sz="2000" dirty="0"/>
              <a:t>more than 15 purchases : (freaks, often resellers, partners, etc. They need to be reviewed separately)</a:t>
            </a:r>
          </a:p>
        </p:txBody>
      </p:sp>
    </p:spTree>
    <p:extLst>
      <p:ext uri="{BB962C8B-B14F-4D97-AF65-F5344CB8AC3E}">
        <p14:creationId xmlns:p14="http://schemas.microsoft.com/office/powerpoint/2010/main" val="3182959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E715DD5-8B88-AC4C-BFC2-498FE57F36BD}"/>
              </a:ext>
            </a:extLst>
          </p:cNvPr>
          <p:cNvSpPr/>
          <p:nvPr/>
        </p:nvSpPr>
        <p:spPr>
          <a:xfrm>
            <a:off x="149180" y="1240077"/>
            <a:ext cx="1227550" cy="7390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/>
              <a:t>Big Sale Data</a:t>
            </a:r>
          </a:p>
          <a:p>
            <a:pPr algn="ctr"/>
            <a:r>
              <a:rPr lang="en-TH" dirty="0"/>
              <a:t>~ 550,000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55394B2-B007-C744-92F9-2935F41D0E37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>
            <a:off x="1376730" y="1609595"/>
            <a:ext cx="530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498218D-2DED-7F46-AC74-8FF1A4025A7F}"/>
              </a:ext>
            </a:extLst>
          </p:cNvPr>
          <p:cNvSpPr/>
          <p:nvPr/>
        </p:nvSpPr>
        <p:spPr>
          <a:xfrm>
            <a:off x="1906994" y="1308970"/>
            <a:ext cx="1665963" cy="60124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/>
              <a:t>Data Manipulation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8178DE-5160-3247-B187-046428EE0761}"/>
              </a:ext>
            </a:extLst>
          </p:cNvPr>
          <p:cNvSpPr/>
          <p:nvPr/>
        </p:nvSpPr>
        <p:spPr>
          <a:xfrm>
            <a:off x="5272321" y="1308968"/>
            <a:ext cx="1665963" cy="60124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/>
              <a:t>RFM Analysis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DCE32F-94C6-A04C-8BDC-C3A45521259A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3572957" y="1609593"/>
            <a:ext cx="169936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0C39037-D0B9-2E4B-8A24-0A5119895192}"/>
              </a:ext>
            </a:extLst>
          </p:cNvPr>
          <p:cNvSpPr/>
          <p:nvPr/>
        </p:nvSpPr>
        <p:spPr>
          <a:xfrm>
            <a:off x="9841100" y="1124210"/>
            <a:ext cx="1999991" cy="9707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/>
              <a:t>Customer Segmentation Data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F613D28-0F46-FD40-9FD1-45A7FA75A63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6938284" y="1609593"/>
            <a:ext cx="11816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21DD965A-5D9C-AA45-AE7F-688E02C10A90}"/>
              </a:ext>
            </a:extLst>
          </p:cNvPr>
          <p:cNvSpPr/>
          <p:nvPr/>
        </p:nvSpPr>
        <p:spPr>
          <a:xfrm>
            <a:off x="1641862" y="2210844"/>
            <a:ext cx="327764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D</a:t>
            </a:r>
            <a:r>
              <a:rPr lang="en-TH" sz="1400" dirty="0"/>
              <a:t>rop null row</a:t>
            </a:r>
          </a:p>
          <a:p>
            <a:r>
              <a:rPr lang="en-TH" sz="1400" dirty="0"/>
              <a:t>Remove invoice with cancel status</a:t>
            </a:r>
          </a:p>
          <a:p>
            <a:r>
              <a:rPr lang="en-TH" sz="1400" dirty="0"/>
              <a:t>Calculate Total for each transactions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460A3B5-E5A8-2541-84D5-2ADEF5B1C44B}"/>
              </a:ext>
            </a:extLst>
          </p:cNvPr>
          <p:cNvSpPr/>
          <p:nvPr/>
        </p:nvSpPr>
        <p:spPr>
          <a:xfrm>
            <a:off x="4919506" y="2210842"/>
            <a:ext cx="248224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Generate recency raw score</a:t>
            </a:r>
          </a:p>
          <a:p>
            <a:r>
              <a:rPr lang="en-US" sz="1400" dirty="0"/>
              <a:t>Generate  frequency raw score</a:t>
            </a:r>
          </a:p>
          <a:p>
            <a:r>
              <a:rPr lang="en-US" sz="1400" dirty="0"/>
              <a:t>Generate Total raw score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EADD9A-E6D3-B546-A4D8-03CF9F9889B7}"/>
              </a:ext>
            </a:extLst>
          </p:cNvPr>
          <p:cNvSpPr/>
          <p:nvPr/>
        </p:nvSpPr>
        <p:spPr>
          <a:xfrm>
            <a:off x="4919506" y="3181424"/>
            <a:ext cx="248224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Generate RFM Score by raw score using quartile ranking</a:t>
            </a:r>
          </a:p>
          <a:p>
            <a:r>
              <a:rPr lang="en-US" sz="1400" dirty="0"/>
              <a:t>Via </a:t>
            </a:r>
            <a:r>
              <a:rPr lang="en-US" sz="1400" dirty="0" err="1"/>
              <a:t>pd.</a:t>
            </a:r>
            <a:r>
              <a:rPr lang="en-US" sz="1400" b="1" dirty="0" err="1"/>
              <a:t>qcut</a:t>
            </a:r>
            <a:endParaRPr lang="en-US" sz="1400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6E5FD4D-84F2-F84E-9637-E21A0FBB86B5}"/>
              </a:ext>
            </a:extLst>
          </p:cNvPr>
          <p:cNvSpPr/>
          <p:nvPr/>
        </p:nvSpPr>
        <p:spPr>
          <a:xfrm>
            <a:off x="4919506" y="4017723"/>
            <a:ext cx="24822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Segment matching with regex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000405-AEB4-8149-854A-F77EAC2FE125}"/>
              </a:ext>
            </a:extLst>
          </p:cNvPr>
          <p:cNvSpPr/>
          <p:nvPr/>
        </p:nvSpPr>
        <p:spPr>
          <a:xfrm>
            <a:off x="1431016" y="1308968"/>
            <a:ext cx="5302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csv</a:t>
            </a:r>
            <a:endParaRPr lang="en-TH" b="1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CA7A8F-F3C0-A44B-B0E1-3F810EAD2135}"/>
              </a:ext>
            </a:extLst>
          </p:cNvPr>
          <p:cNvSpPr/>
          <p:nvPr/>
        </p:nvSpPr>
        <p:spPr>
          <a:xfrm>
            <a:off x="3952922" y="1308968"/>
            <a:ext cx="5302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df</a:t>
            </a:r>
            <a:endParaRPr lang="en-TH" b="1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1EB9C3D-A76E-5F43-9669-CB0DDB00CFB8}"/>
              </a:ext>
            </a:extLst>
          </p:cNvPr>
          <p:cNvSpPr/>
          <p:nvPr/>
        </p:nvSpPr>
        <p:spPr>
          <a:xfrm>
            <a:off x="7126177" y="1271389"/>
            <a:ext cx="5302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df</a:t>
            </a:r>
            <a:endParaRPr lang="en-TH" b="1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59E75F2-FC00-C043-807D-4355CAE87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977" y="5248407"/>
            <a:ext cx="8369300" cy="10541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EDC7A70-6560-134D-9711-1E5BC9922E6F}"/>
              </a:ext>
            </a:extLst>
          </p:cNvPr>
          <p:cNvSpPr/>
          <p:nvPr/>
        </p:nvSpPr>
        <p:spPr>
          <a:xfrm>
            <a:off x="8134512" y="1308968"/>
            <a:ext cx="1033407" cy="60124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  <a:r>
              <a:rPr lang="en-TH" dirty="0"/>
              <a:t>o csv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3FA65A6-00C1-9842-A0CC-1A2C4F8E9543}"/>
              </a:ext>
            </a:extLst>
          </p:cNvPr>
          <p:cNvCxnSpPr>
            <a:cxnSpLocks/>
            <a:stCxn id="37" idx="3"/>
            <a:endCxn id="15" idx="1"/>
          </p:cNvCxnSpPr>
          <p:nvPr/>
        </p:nvCxnSpPr>
        <p:spPr>
          <a:xfrm>
            <a:off x="9167919" y="1609593"/>
            <a:ext cx="6731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55EB505E-5DD2-C14D-8A73-AD2EFCD02BB0}"/>
              </a:ext>
            </a:extLst>
          </p:cNvPr>
          <p:cNvSpPr/>
          <p:nvPr/>
        </p:nvSpPr>
        <p:spPr>
          <a:xfrm>
            <a:off x="9504509" y="2281136"/>
            <a:ext cx="248224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Country sale</a:t>
            </a:r>
          </a:p>
          <a:p>
            <a:r>
              <a:rPr lang="en-US" sz="1400" dirty="0"/>
              <a:t>Segment count</a:t>
            </a:r>
          </a:p>
          <a:p>
            <a:r>
              <a:rPr lang="en-US" sz="1400" dirty="0"/>
              <a:t>Customer by segment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0AEC677-969E-CA4D-98DC-35644FC38723}"/>
              </a:ext>
            </a:extLst>
          </p:cNvPr>
          <p:cNvCxnSpPr/>
          <p:nvPr/>
        </p:nvCxnSpPr>
        <p:spPr>
          <a:xfrm>
            <a:off x="0" y="400833"/>
            <a:ext cx="10960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EA92B0B2-F629-154D-B59E-B33A8E1CCB8D}"/>
              </a:ext>
            </a:extLst>
          </p:cNvPr>
          <p:cNvSpPr/>
          <p:nvPr/>
        </p:nvSpPr>
        <p:spPr>
          <a:xfrm>
            <a:off x="142036" y="31501"/>
            <a:ext cx="6363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H" dirty="0"/>
              <a:t>Data Management&gt; Data Management workflow for RFM analytic</a:t>
            </a:r>
          </a:p>
        </p:txBody>
      </p:sp>
    </p:spTree>
    <p:extLst>
      <p:ext uri="{BB962C8B-B14F-4D97-AF65-F5344CB8AC3E}">
        <p14:creationId xmlns:p14="http://schemas.microsoft.com/office/powerpoint/2010/main" val="4108629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Why Low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883C-04CD-0C83-7AF3-DDFDE234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These low code tools enable less technical employees to make a larger business impact in numerous ways</a:t>
            </a:r>
          </a:p>
          <a:p>
            <a:r>
              <a:rPr lang="en-US" dirty="0"/>
              <a:t>Such as relieving IT department backlogs, reducing shadow IT, and taking more ownership over business process management (BPM) workstreams</a:t>
            </a:r>
          </a:p>
          <a:p>
            <a:r>
              <a:rPr lang="en-US" dirty="0"/>
              <a:t>Low code development platforms also aid more seasoned programmers. Since they require little to no coding experience, they allow for more flexibility in a developer’s coding background</a:t>
            </a:r>
          </a:p>
          <a:p>
            <a:r>
              <a:rPr lang="en-US" dirty="0"/>
              <a:t>For example, some business applications require knowledge around a specific programming language, narrowing the selection of developers further</a:t>
            </a:r>
          </a:p>
          <a:p>
            <a:r>
              <a:rPr lang="en-US" dirty="0"/>
              <a:t>By eliminating this bottleneck, low-code platforms shorten the application development lifecycle, enabling them to accomplish more in a less time</a:t>
            </a:r>
          </a:p>
        </p:txBody>
      </p:sp>
    </p:spTree>
    <p:extLst>
      <p:ext uri="{BB962C8B-B14F-4D97-AF65-F5344CB8AC3E}">
        <p14:creationId xmlns:p14="http://schemas.microsoft.com/office/powerpoint/2010/main" val="1962754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Low Code for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883C-04CD-0C83-7AF3-DDFDE234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so many low code tools for you to choose but most are in the paid subscription per month or year, and not relate for data management 100%</a:t>
            </a:r>
            <a:r>
              <a:rPr lang="en-US" b="1" dirty="0"/>
              <a:t> </a:t>
            </a:r>
            <a:r>
              <a:rPr lang="en-US" b="1" dirty="0">
                <a:solidFill>
                  <a:srgbClr val="FF0000"/>
                </a:solidFill>
              </a:rPr>
              <a:t>(Most are for web/mobile app development)</a:t>
            </a:r>
          </a:p>
          <a:p>
            <a:r>
              <a:rPr lang="en-US" dirty="0"/>
              <a:t>Here are 4 basic free low code tools below:</a:t>
            </a:r>
          </a:p>
          <a:p>
            <a:pPr lvl="1"/>
            <a:r>
              <a:rPr lang="en-US" dirty="0"/>
              <a:t>Pop SQL (Scripting Language and drag drop)</a:t>
            </a:r>
          </a:p>
          <a:p>
            <a:pPr lvl="1"/>
            <a:r>
              <a:rPr lang="en-US" dirty="0"/>
              <a:t>DBM Tool for JSON (Scripting Language and convert to table)</a:t>
            </a:r>
          </a:p>
          <a:p>
            <a:pPr lvl="1"/>
            <a:r>
              <a:rPr lang="en-US" dirty="0"/>
              <a:t>Python (100% Pure Scripting Language)</a:t>
            </a:r>
          </a:p>
          <a:p>
            <a:pPr lvl="1"/>
            <a:r>
              <a:rPr lang="en-US" dirty="0"/>
              <a:t>Node-RED (Drag drop)</a:t>
            </a:r>
          </a:p>
        </p:txBody>
      </p:sp>
    </p:spTree>
    <p:extLst>
      <p:ext uri="{BB962C8B-B14F-4D97-AF65-F5344CB8AC3E}">
        <p14:creationId xmlns:p14="http://schemas.microsoft.com/office/powerpoint/2010/main" val="3899423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Pop 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883C-04CD-0C83-7AF3-DDFDE234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TH" dirty="0"/>
              <a:t>The </a:t>
            </a:r>
            <a:r>
              <a:rPr lang="en-US" dirty="0"/>
              <a:t>ease-of-use</a:t>
            </a:r>
            <a:r>
              <a:rPr lang="en-TH" dirty="0"/>
              <a:t> application which manages database using SQL commands to display the result</a:t>
            </a:r>
          </a:p>
          <a:p>
            <a:r>
              <a:rPr lang="en-TH" dirty="0"/>
              <a:t>Easy to setup the database environment</a:t>
            </a:r>
          </a:p>
          <a:p>
            <a:r>
              <a:rPr lang="en-TH" dirty="0"/>
              <a:t>Include export features to CSV or JSON format</a:t>
            </a:r>
          </a:p>
          <a:p>
            <a:r>
              <a:rPr lang="en-TH" dirty="0"/>
              <a:t>Free versions can accept the maximum of draft file up to five files, and one setup database evironment</a:t>
            </a:r>
          </a:p>
          <a:p>
            <a:r>
              <a:rPr lang="en-TH" dirty="0"/>
              <a:t>Require MySQL installation</a:t>
            </a:r>
            <a:r>
              <a:rPr lang="en-TH" b="1" dirty="0"/>
              <a:t> </a:t>
            </a:r>
            <a:r>
              <a:rPr lang="en-TH" dirty="0"/>
              <a:t>(Review Basic SQL Week 2 slide)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8C362D-D3C2-05EF-10AC-3755EEF1CF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270" y="108988"/>
            <a:ext cx="3086529" cy="171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59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Pop SQL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BA7C88-1242-1D74-8BDF-5846DCEFA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15" y="1800285"/>
            <a:ext cx="3745897" cy="32574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478B59-F8BC-3049-6173-1044F695AF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281" y="1211677"/>
            <a:ext cx="7834504" cy="443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50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F71B-8674-6C73-A67D-21F6C584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DBM Tool for 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883C-04CD-0C83-7AF3-DDFDE234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DBM Tool v.1.2.2 by Dr. Anan </a:t>
            </a:r>
            <a:r>
              <a:rPr lang="en-US" dirty="0" err="1"/>
              <a:t>Osothslip</a:t>
            </a:r>
            <a:endParaRPr lang="en-US" dirty="0"/>
          </a:p>
          <a:p>
            <a:r>
              <a:rPr lang="en-US" dirty="0"/>
              <a:t>The tool that introduces how data can be constructed and converted into the SQL and database tables</a:t>
            </a:r>
          </a:p>
          <a:p>
            <a:r>
              <a:rPr lang="en-US" dirty="0"/>
              <a:t>The input can be JSON only that process the output into SQL and database tables</a:t>
            </a:r>
          </a:p>
          <a:p>
            <a:r>
              <a:rPr lang="en-US" dirty="0"/>
              <a:t>This tool also provides catalog, departments, roles, positions, users, processes, and assets in order to identify what kind of these data to support your business</a:t>
            </a:r>
            <a:endParaRPr lang="en-US" b="1" dirty="0"/>
          </a:p>
          <a:p>
            <a:r>
              <a:rPr lang="en-US" dirty="0"/>
              <a:t>The Internet connection is also required for this tool (Review Data Model Diagram Week 6 Slide)</a:t>
            </a:r>
          </a:p>
        </p:txBody>
      </p:sp>
      <p:pic>
        <p:nvPicPr>
          <p:cNvPr id="5" name="Picture 2" descr="Free Icon | Json file">
            <a:extLst>
              <a:ext uri="{FF2B5EF4-FFF2-40B4-BE49-F238E27FC236}">
                <a16:creationId xmlns:a16="http://schemas.microsoft.com/office/drawing/2014/main" id="{51A18ED5-12BA-C157-E565-50A3FA91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5404" y="205740"/>
            <a:ext cx="1806596" cy="1806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072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5F629-C914-47E5-BC75-CAB540F91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DBM Tool for JSON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CB76A-9803-431B-9662-05017576D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95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JSON structure explains …</a:t>
            </a:r>
          </a:p>
          <a:p>
            <a:pPr lvl="1"/>
            <a:r>
              <a:rPr lang="en-US" dirty="0"/>
              <a:t>Stands for JavaScript Object Notation</a:t>
            </a:r>
          </a:p>
          <a:p>
            <a:pPr lvl="1"/>
            <a:r>
              <a:rPr lang="en-US" dirty="0"/>
              <a:t>It is a text format for storing and transporting data</a:t>
            </a:r>
          </a:p>
          <a:p>
            <a:pPr lvl="1"/>
            <a:r>
              <a:rPr lang="en-US" dirty="0"/>
              <a:t>It is a “self-describing” and easy to understand</a:t>
            </a:r>
          </a:p>
          <a:p>
            <a:r>
              <a:rPr lang="en-US" dirty="0"/>
              <a:t>The example looks like this:</a:t>
            </a:r>
          </a:p>
          <a:p>
            <a:pPr marL="457200" lvl="1" indent="0">
              <a:buNone/>
            </a:pPr>
            <a:r>
              <a:rPr lang="en-US" dirty="0"/>
              <a:t>{</a:t>
            </a:r>
          </a:p>
          <a:p>
            <a:pPr marL="457200" lvl="1" indent="0">
              <a:buNone/>
            </a:pPr>
            <a:r>
              <a:rPr lang="en-US" dirty="0"/>
              <a:t>	“name”: “John”,</a:t>
            </a:r>
          </a:p>
          <a:p>
            <a:pPr marL="457200" lvl="1" indent="0">
              <a:buNone/>
            </a:pPr>
            <a:r>
              <a:rPr lang="en-US" dirty="0"/>
              <a:t>	“age”: 30,</a:t>
            </a:r>
          </a:p>
          <a:p>
            <a:pPr marL="457200" lvl="1" indent="0">
              <a:buNone/>
            </a:pPr>
            <a:r>
              <a:rPr lang="en-US" dirty="0"/>
              <a:t>	“car”: “Toyota”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C561C8-480E-3AC1-F0AD-E24C7A7CA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E4A66-B151-4A9B-A492-52C46DDB9F37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67CDAC-E21D-51D3-81C0-7B45099A7F42}"/>
              </a:ext>
            </a:extLst>
          </p:cNvPr>
          <p:cNvSpPr txBox="1"/>
          <p:nvPr/>
        </p:nvSpPr>
        <p:spPr>
          <a:xfrm>
            <a:off x="5957588" y="3309362"/>
            <a:ext cx="5130764" cy="3046988"/>
          </a:xfrm>
          <a:prstGeom prst="rect">
            <a:avLst/>
          </a:prstGeom>
          <a:solidFill>
            <a:srgbClr val="FFC000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TH" sz="3200" dirty="0">
                <a:solidFill>
                  <a:srgbClr val="FF0000"/>
                </a:solidFill>
              </a:rPr>
              <a:t>It identifies with 3 properties:</a:t>
            </a:r>
          </a:p>
          <a:p>
            <a:pPr marL="342900" indent="-34290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n</a:t>
            </a:r>
            <a:r>
              <a:rPr lang="en-TH" sz="3200" dirty="0">
                <a:solidFill>
                  <a:srgbClr val="FF0000"/>
                </a:solidFill>
              </a:rPr>
              <a:t>ame = John (text)</a:t>
            </a:r>
          </a:p>
          <a:p>
            <a:pPr marL="342900" indent="-34290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a</a:t>
            </a:r>
            <a:r>
              <a:rPr lang="en-TH" sz="3200" dirty="0">
                <a:solidFill>
                  <a:srgbClr val="FF0000"/>
                </a:solidFill>
              </a:rPr>
              <a:t>ge = 30 (integer)</a:t>
            </a:r>
          </a:p>
          <a:p>
            <a:pPr marL="342900" indent="-34290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car = Toyota (text)</a:t>
            </a:r>
          </a:p>
          <a:p>
            <a:endParaRPr lang="en-US" sz="3200" dirty="0">
              <a:solidFill>
                <a:srgbClr val="FF0000"/>
              </a:solidFill>
            </a:endParaRPr>
          </a:p>
          <a:p>
            <a:r>
              <a:rPr lang="en-US" sz="3200" dirty="0">
                <a:solidFill>
                  <a:srgbClr val="FF0000"/>
                </a:solidFill>
              </a:rPr>
              <a:t>*Each property has a value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E33A38-B9AD-9B7F-CA55-B1A8344410F2}"/>
              </a:ext>
            </a:extLst>
          </p:cNvPr>
          <p:cNvSpPr txBox="1"/>
          <p:nvPr/>
        </p:nvSpPr>
        <p:spPr>
          <a:xfrm>
            <a:off x="521970" y="5716866"/>
            <a:ext cx="5284470" cy="95410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FF0000"/>
                </a:solidFill>
              </a:rPr>
              <a:t>“Mr. John with age of 30 years old  has got a Toyota car.”</a:t>
            </a:r>
          </a:p>
        </p:txBody>
      </p:sp>
    </p:spTree>
    <p:extLst>
      <p:ext uri="{BB962C8B-B14F-4D97-AF65-F5344CB8AC3E}">
        <p14:creationId xmlns:p14="http://schemas.microsoft.com/office/powerpoint/2010/main" val="1248008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5F629-C914-47E5-BC75-CAB540F91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H" b="1" dirty="0">
                <a:solidFill>
                  <a:srgbClr val="FF0000"/>
                </a:solidFill>
              </a:rPr>
              <a:t>DBM Tool for JSON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7A58AB-D1CC-1530-36F6-8B19ED4A1B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65008"/>
            <a:ext cx="10515600" cy="3534859"/>
          </a:xfrm>
        </p:spPr>
      </p:pic>
      <p:sp>
        <p:nvSpPr>
          <p:cNvPr id="7" name="Donut 6">
            <a:extLst>
              <a:ext uri="{FF2B5EF4-FFF2-40B4-BE49-F238E27FC236}">
                <a16:creationId xmlns:a16="http://schemas.microsoft.com/office/drawing/2014/main" id="{73BB3F8B-59A4-575D-6984-2102E8B64097}"/>
              </a:ext>
            </a:extLst>
          </p:cNvPr>
          <p:cNvSpPr/>
          <p:nvPr/>
        </p:nvSpPr>
        <p:spPr>
          <a:xfrm>
            <a:off x="6195060" y="1771650"/>
            <a:ext cx="1371600" cy="628650"/>
          </a:xfrm>
          <a:prstGeom prst="donut">
            <a:avLst>
              <a:gd name="adj" fmla="val 11760"/>
            </a:avLst>
          </a:prstGeom>
          <a:solidFill>
            <a:srgbClr val="FFFF0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CC1BFF-2744-8DA8-03AC-EAE98B7E3F2A}"/>
              </a:ext>
            </a:extLst>
          </p:cNvPr>
          <p:cNvSpPr txBox="1"/>
          <p:nvPr/>
        </p:nvSpPr>
        <p:spPr>
          <a:xfrm>
            <a:off x="7303770" y="1176753"/>
            <a:ext cx="4023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000" b="1" dirty="0">
                <a:solidFill>
                  <a:srgbClr val="FF0000"/>
                </a:solidFill>
              </a:rPr>
              <a:t>Please uncheck this check box first!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03F7AF1C-7B5F-ED98-1038-369822259687}"/>
              </a:ext>
            </a:extLst>
          </p:cNvPr>
          <p:cNvSpPr/>
          <p:nvPr/>
        </p:nvSpPr>
        <p:spPr>
          <a:xfrm rot="2436048">
            <a:off x="7082189" y="1467266"/>
            <a:ext cx="339090" cy="501968"/>
          </a:xfrm>
          <a:prstGeom prst="downArrow">
            <a:avLst>
              <a:gd name="adj1" fmla="val 41956"/>
              <a:gd name="adj2" fmla="val 50000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8BBD934-E52E-8C59-C89B-6AFF0E8FA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E4A66-B151-4A9B-A492-52C46DDB9F37}" type="slidenum">
              <a:rPr lang="en-US" smtClean="0"/>
              <a:t>9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A7BDE74-15A5-0ACC-5CBF-2F612D5D1686}"/>
              </a:ext>
            </a:extLst>
          </p:cNvPr>
          <p:cNvSpPr/>
          <p:nvPr/>
        </p:nvSpPr>
        <p:spPr>
          <a:xfrm>
            <a:off x="838199" y="3797374"/>
            <a:ext cx="5996941" cy="892440"/>
          </a:xfrm>
          <a:prstGeom prst="rect">
            <a:avLst/>
          </a:prstGeom>
          <a:noFill/>
          <a:ln w="825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8D5233-02AE-8A2B-33EA-D7FEE4143B25}"/>
              </a:ext>
            </a:extLst>
          </p:cNvPr>
          <p:cNvSpPr txBox="1"/>
          <p:nvPr/>
        </p:nvSpPr>
        <p:spPr>
          <a:xfrm>
            <a:off x="851535" y="3760842"/>
            <a:ext cx="2830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800" b="1" dirty="0">
                <a:solidFill>
                  <a:srgbClr val="FF0000"/>
                </a:solidFill>
              </a:rPr>
              <a:t>JSON Input Area</a:t>
            </a:r>
          </a:p>
        </p:txBody>
      </p:sp>
      <p:sp>
        <p:nvSpPr>
          <p:cNvPr id="17" name="Donut 16">
            <a:extLst>
              <a:ext uri="{FF2B5EF4-FFF2-40B4-BE49-F238E27FC236}">
                <a16:creationId xmlns:a16="http://schemas.microsoft.com/office/drawing/2014/main" id="{9D44F19F-7433-2F2E-FC91-E1D6C1766671}"/>
              </a:ext>
            </a:extLst>
          </p:cNvPr>
          <p:cNvSpPr/>
          <p:nvPr/>
        </p:nvSpPr>
        <p:spPr>
          <a:xfrm>
            <a:off x="5795010" y="3211829"/>
            <a:ext cx="1245870" cy="532989"/>
          </a:xfrm>
          <a:prstGeom prst="donut">
            <a:avLst>
              <a:gd name="adj" fmla="val 11760"/>
            </a:avLst>
          </a:prstGeom>
          <a:solidFill>
            <a:srgbClr val="FFFF0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4F69F3-7F57-8827-362E-DFC9F5AC24B9}"/>
              </a:ext>
            </a:extLst>
          </p:cNvPr>
          <p:cNvSpPr txBox="1"/>
          <p:nvPr/>
        </p:nvSpPr>
        <p:spPr>
          <a:xfrm>
            <a:off x="3788093" y="3098976"/>
            <a:ext cx="214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400" b="1" dirty="0">
                <a:solidFill>
                  <a:srgbClr val="FF0000"/>
                </a:solidFill>
              </a:rPr>
              <a:t>Convert button</a:t>
            </a:r>
          </a:p>
        </p:txBody>
      </p:sp>
      <p:sp>
        <p:nvSpPr>
          <p:cNvPr id="19" name="Donut 18">
            <a:extLst>
              <a:ext uri="{FF2B5EF4-FFF2-40B4-BE49-F238E27FC236}">
                <a16:creationId xmlns:a16="http://schemas.microsoft.com/office/drawing/2014/main" id="{41352619-6FC6-0885-F9C0-C839C4C89BB9}"/>
              </a:ext>
            </a:extLst>
          </p:cNvPr>
          <p:cNvSpPr/>
          <p:nvPr/>
        </p:nvSpPr>
        <p:spPr>
          <a:xfrm>
            <a:off x="777240" y="3188018"/>
            <a:ext cx="2114550" cy="532989"/>
          </a:xfrm>
          <a:prstGeom prst="donut">
            <a:avLst>
              <a:gd name="adj" fmla="val 11760"/>
            </a:avLst>
          </a:prstGeom>
          <a:solidFill>
            <a:srgbClr val="FFFF0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5FAE58-9BA9-796B-48F5-71A504F0EFDA}"/>
              </a:ext>
            </a:extLst>
          </p:cNvPr>
          <p:cNvSpPr txBox="1"/>
          <p:nvPr/>
        </p:nvSpPr>
        <p:spPr>
          <a:xfrm>
            <a:off x="45720" y="2656903"/>
            <a:ext cx="1005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400" b="1" dirty="0">
                <a:solidFill>
                  <a:srgbClr val="FF0000"/>
                </a:solidFill>
              </a:rPr>
              <a:t>Data Model Name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AF75165-A6B4-8A84-14E8-9702A683CC16}"/>
              </a:ext>
            </a:extLst>
          </p:cNvPr>
          <p:cNvSpPr/>
          <p:nvPr/>
        </p:nvSpPr>
        <p:spPr>
          <a:xfrm>
            <a:off x="7170420" y="2400299"/>
            <a:ext cx="4008120" cy="3022693"/>
          </a:xfrm>
          <a:prstGeom prst="rect">
            <a:avLst/>
          </a:prstGeom>
          <a:noFill/>
          <a:ln w="825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C533D0-5D1C-1246-8E93-57FA60737F4E}"/>
              </a:ext>
            </a:extLst>
          </p:cNvPr>
          <p:cNvSpPr txBox="1"/>
          <p:nvPr/>
        </p:nvSpPr>
        <p:spPr>
          <a:xfrm>
            <a:off x="7048500" y="5439207"/>
            <a:ext cx="4533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800" b="1" dirty="0">
                <a:solidFill>
                  <a:srgbClr val="FF0000"/>
                </a:solidFill>
              </a:rPr>
              <a:t>Database Table Output Area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4DC103-668A-F30E-7744-176357B23C16}"/>
              </a:ext>
            </a:extLst>
          </p:cNvPr>
          <p:cNvSpPr/>
          <p:nvPr/>
        </p:nvSpPr>
        <p:spPr>
          <a:xfrm>
            <a:off x="1162050" y="2752015"/>
            <a:ext cx="5673090" cy="332426"/>
          </a:xfrm>
          <a:prstGeom prst="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612D63-6586-C63D-3BCC-0E578B56305D}"/>
              </a:ext>
            </a:extLst>
          </p:cNvPr>
          <p:cNvSpPr txBox="1"/>
          <p:nvPr/>
        </p:nvSpPr>
        <p:spPr>
          <a:xfrm>
            <a:off x="1070609" y="2315504"/>
            <a:ext cx="2542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400" b="1" dirty="0">
                <a:solidFill>
                  <a:srgbClr val="FFFF00"/>
                </a:solidFill>
              </a:rPr>
              <a:t>Menu Selection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46ED20-9E57-49F4-C1EA-9C59FDE18F72}"/>
              </a:ext>
            </a:extLst>
          </p:cNvPr>
          <p:cNvSpPr txBox="1"/>
          <p:nvPr/>
        </p:nvSpPr>
        <p:spPr>
          <a:xfrm>
            <a:off x="8690611" y="1567301"/>
            <a:ext cx="2567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400" b="1" dirty="0">
                <a:solidFill>
                  <a:srgbClr val="FF0000"/>
                </a:solidFill>
              </a:rPr>
              <a:t>Import/Export file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DE452FE-FE0A-61E0-8864-AA56C859C194}"/>
              </a:ext>
            </a:extLst>
          </p:cNvPr>
          <p:cNvSpPr/>
          <p:nvPr/>
        </p:nvSpPr>
        <p:spPr>
          <a:xfrm>
            <a:off x="838199" y="4679425"/>
            <a:ext cx="5996941" cy="923377"/>
          </a:xfrm>
          <a:prstGeom prst="rect">
            <a:avLst/>
          </a:prstGeom>
          <a:noFill/>
          <a:ln w="825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17B4B4-6307-6BD1-4451-3CEBB5FBD826}"/>
              </a:ext>
            </a:extLst>
          </p:cNvPr>
          <p:cNvSpPr txBox="1"/>
          <p:nvPr/>
        </p:nvSpPr>
        <p:spPr>
          <a:xfrm>
            <a:off x="845820" y="5067662"/>
            <a:ext cx="327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800" b="1" dirty="0">
                <a:solidFill>
                  <a:srgbClr val="FF0000"/>
                </a:solidFill>
              </a:rPr>
              <a:t>SQL Output Area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7CDC01C-33E5-7461-4A6A-700E7B2D5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727" y="2225513"/>
            <a:ext cx="1571203" cy="1541218"/>
          </a:xfrm>
          <a:prstGeom prst="rect">
            <a:avLst/>
          </a:prstGeom>
        </p:spPr>
      </p:pic>
      <p:sp>
        <p:nvSpPr>
          <p:cNvPr id="25" name="Donut 24">
            <a:extLst>
              <a:ext uri="{FF2B5EF4-FFF2-40B4-BE49-F238E27FC236}">
                <a16:creationId xmlns:a16="http://schemas.microsoft.com/office/drawing/2014/main" id="{D4E2CAEB-5AED-E52B-5FF8-A991B807B281}"/>
              </a:ext>
            </a:extLst>
          </p:cNvPr>
          <p:cNvSpPr/>
          <p:nvPr/>
        </p:nvSpPr>
        <p:spPr>
          <a:xfrm>
            <a:off x="11029950" y="1816034"/>
            <a:ext cx="441960" cy="568050"/>
          </a:xfrm>
          <a:prstGeom prst="donut">
            <a:avLst>
              <a:gd name="adj" fmla="val 11760"/>
            </a:avLst>
          </a:prstGeom>
          <a:solidFill>
            <a:srgbClr val="FFFF0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98A575-0777-2FA5-0B0D-817F5B1655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" t="30614" r="-1860" b="48720"/>
          <a:stretch/>
        </p:blipFill>
        <p:spPr>
          <a:xfrm>
            <a:off x="838199" y="1343672"/>
            <a:ext cx="3407160" cy="529740"/>
          </a:xfrm>
          <a:prstGeom prst="rect">
            <a:avLst/>
          </a:prstGeom>
        </p:spPr>
      </p:pic>
      <p:sp>
        <p:nvSpPr>
          <p:cNvPr id="29" name="Down Arrow 28">
            <a:extLst>
              <a:ext uri="{FF2B5EF4-FFF2-40B4-BE49-F238E27FC236}">
                <a16:creationId xmlns:a16="http://schemas.microsoft.com/office/drawing/2014/main" id="{46B0017A-3E20-8F9D-4458-E65A3900F774}"/>
              </a:ext>
            </a:extLst>
          </p:cNvPr>
          <p:cNvSpPr/>
          <p:nvPr/>
        </p:nvSpPr>
        <p:spPr>
          <a:xfrm rot="18610562">
            <a:off x="3585878" y="1580852"/>
            <a:ext cx="339090" cy="653725"/>
          </a:xfrm>
          <a:prstGeom prst="downArrow">
            <a:avLst>
              <a:gd name="adj1" fmla="val 41956"/>
              <a:gd name="adj2" fmla="val 50000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CF0C89-EE5F-6560-9505-6DA22BA4ABF8}"/>
              </a:ext>
            </a:extLst>
          </p:cNvPr>
          <p:cNvSpPr txBox="1"/>
          <p:nvPr/>
        </p:nvSpPr>
        <p:spPr>
          <a:xfrm>
            <a:off x="4122420" y="1413675"/>
            <a:ext cx="2425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000" b="1" dirty="0">
                <a:solidFill>
                  <a:srgbClr val="FF0000"/>
                </a:solidFill>
              </a:rPr>
              <a:t>Double click to open</a:t>
            </a:r>
          </a:p>
        </p:txBody>
      </p:sp>
    </p:spTree>
    <p:extLst>
      <p:ext uri="{BB962C8B-B14F-4D97-AF65-F5344CB8AC3E}">
        <p14:creationId xmlns:p14="http://schemas.microsoft.com/office/powerpoint/2010/main" val="2103061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10597</TotalTime>
  <Words>1143</Words>
  <Application>Microsoft Macintosh PowerPoint</Application>
  <PresentationFormat>Widescreen</PresentationFormat>
  <Paragraphs>160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Office Theme</vt:lpstr>
      <vt:lpstr>Topic 09  Low Code for Data Management Data and Web Service Integration</vt:lpstr>
      <vt:lpstr>What is Low Code?</vt:lpstr>
      <vt:lpstr>Why Low Code?</vt:lpstr>
      <vt:lpstr>Low Code for Data Management</vt:lpstr>
      <vt:lpstr>Pop SQL</vt:lpstr>
      <vt:lpstr>Pop SQL</vt:lpstr>
      <vt:lpstr>DBM Tool for JSON</vt:lpstr>
      <vt:lpstr>DBM Tool for JSON</vt:lpstr>
      <vt:lpstr>DBM Tool for JSON</vt:lpstr>
      <vt:lpstr>Python</vt:lpstr>
      <vt:lpstr>Python</vt:lpstr>
      <vt:lpstr>Node-RED</vt:lpstr>
      <vt:lpstr>Node-RED</vt:lpstr>
      <vt:lpstr>Web Service Integration using RFM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06 – Data Sharing, Data Consolidation and Scheduling</dc:title>
  <dc:creator>SONGSAK VANICHVIROON</dc:creator>
  <cp:lastModifiedBy>TANAKOM TANTONTRAKUL</cp:lastModifiedBy>
  <cp:revision>73</cp:revision>
  <dcterms:created xsi:type="dcterms:W3CDTF">2022-06-13T04:49:32Z</dcterms:created>
  <dcterms:modified xsi:type="dcterms:W3CDTF">2022-09-16T07:46:03Z</dcterms:modified>
</cp:coreProperties>
</file>

<file path=docProps/thumbnail.jpeg>
</file>